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Lobster"/>
      <p:regular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obster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91da99091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91da99091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9475503de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9475503de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91da99091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91da99091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9475503de6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9475503de6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9475503de6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9475503de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9475503de6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9475503de6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8e92e5c7d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8e92e5c7d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91da990915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91da990915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91da99091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91da99091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91da990915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91da990915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91da990915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91da990915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91da99091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91da99091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91da99091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91da99091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91da99091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91da99091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v7labs.com/blog/neural-network-architectures-guide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youtu.be/YV9D3TWY5Zo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744575"/>
            <a:ext cx="8520600" cy="94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/>
              <a:t>VAE,Domain adaptation</a:t>
            </a:r>
            <a:endParaRPr sz="40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56425" y="15538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Date:16.11.2022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Loss function in VAE</a:t>
            </a:r>
            <a:endParaRPr/>
          </a:p>
        </p:txBody>
      </p:sp>
      <p:sp>
        <p:nvSpPr>
          <p:cNvPr id="121" name="Google Shape;121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chemeClr val="dk1"/>
                </a:solidFill>
              </a:rPr>
              <a:t>Loss function = Reconstruction loss + KL divergence Loss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chemeClr val="dk1"/>
                </a:solidFill>
              </a:rPr>
              <a:t>•For a single data point xi we get the loss function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chemeClr val="dk1"/>
                </a:solidFill>
              </a:rPr>
              <a:t>•The first term promotes recovery of the input.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chemeClr val="dk1"/>
                </a:solidFill>
              </a:rPr>
              <a:t>•The second term keeps the encoding continuous – the encoding is compared to a fixed </a:t>
            </a:r>
            <a:r>
              <a:rPr i="1" lang="en-GB" sz="1400">
                <a:solidFill>
                  <a:schemeClr val="dk1"/>
                </a:solidFill>
              </a:rPr>
              <a:t>p</a:t>
            </a:r>
            <a:r>
              <a:rPr lang="en-GB" sz="1400">
                <a:solidFill>
                  <a:schemeClr val="dk1"/>
                </a:solidFill>
              </a:rPr>
              <a:t>(</a:t>
            </a:r>
            <a:r>
              <a:rPr i="1" lang="en-GB" sz="1400">
                <a:solidFill>
                  <a:schemeClr val="dk1"/>
                </a:solidFill>
              </a:rPr>
              <a:t>z</a:t>
            </a:r>
            <a:r>
              <a:rPr lang="en-GB" sz="1400">
                <a:solidFill>
                  <a:schemeClr val="dk1"/>
                </a:solidFill>
              </a:rPr>
              <a:t>) regardless of the input, which inhibits memorization. In other words, it involves KL loss :kullback leibler function is the distance between learned distribution and standard normal distribution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chemeClr val="dk1"/>
                </a:solidFill>
              </a:rPr>
              <a:t> 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575" y="1900888"/>
            <a:ext cx="7200900" cy="69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3000"/>
              <a:t>Domain Adaptation in Deep learning</a:t>
            </a:r>
            <a:endParaRPr sz="3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Need of Domain Adaptation</a:t>
            </a:r>
            <a:endParaRPr/>
          </a:p>
        </p:txBody>
      </p:sp>
      <p:sp>
        <p:nvSpPr>
          <p:cNvPr id="134" name="Google Shape;134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lnSpc>
                <a:spcPct val="172222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81481"/>
              <a:buFont typeface="Arial"/>
              <a:buNone/>
            </a:pPr>
            <a:r>
              <a:rPr lang="en-GB" sz="1350">
                <a:solidFill>
                  <a:srgbClr val="060913"/>
                </a:solidFill>
                <a:highlight>
                  <a:srgbClr val="FFFFFF"/>
                </a:highlight>
              </a:rPr>
              <a:t>Firstly, </a:t>
            </a:r>
            <a:r>
              <a:rPr lang="en-GB" sz="1350">
                <a:solidFill>
                  <a:srgbClr val="1064FE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neural networks</a:t>
            </a:r>
            <a:r>
              <a:rPr lang="en-GB" sz="1350">
                <a:solidFill>
                  <a:srgbClr val="060913"/>
                </a:solidFill>
                <a:highlight>
                  <a:srgbClr val="FFFFFF"/>
                </a:highlight>
              </a:rPr>
              <a:t> require a lot of labeled data for training. Manually annotating it is a laborious task. Secondly, a trained deep learning model performs well on test data only if it comes from the same data distribution as the training data. A dataset created by photos taken on a mobile phone has a significantly different distribution than a high-end DSLR camera. Traditional Transfer Learning methods fail.</a:t>
            </a:r>
            <a:endParaRPr sz="1350">
              <a:solidFill>
                <a:srgbClr val="06091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72222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81481"/>
              <a:buFont typeface="Arial"/>
              <a:buNone/>
            </a:pPr>
            <a:r>
              <a:rPr lang="en-GB" sz="1350">
                <a:solidFill>
                  <a:srgbClr val="060913"/>
                </a:solidFill>
                <a:highlight>
                  <a:srgbClr val="FFFFFF"/>
                </a:highlight>
              </a:rPr>
              <a:t>Thus, for every new dataset, we first need to annotate the samples and then re-train the deep learning model to adapt to the new data. Training a sizable Deep Learning model with datasets as big as the ImageNet dataset even once takes a lot of computational power (model training may go on for weeks), and training them again is infeasible.</a:t>
            </a:r>
            <a:endParaRPr sz="1350">
              <a:solidFill>
                <a:srgbClr val="06091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72222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81481"/>
              <a:buFont typeface="Arial"/>
              <a:buNone/>
            </a:pPr>
            <a:r>
              <a:rPr b="1" lang="en-GB" sz="1350">
                <a:solidFill>
                  <a:srgbClr val="060913"/>
                </a:solidFill>
                <a:highlight>
                  <a:srgbClr val="FFFFFF"/>
                </a:highlight>
              </a:rPr>
              <a:t>Domain Adaptation</a:t>
            </a:r>
            <a:r>
              <a:rPr lang="en-GB" sz="1350">
                <a:solidFill>
                  <a:srgbClr val="060913"/>
                </a:solidFill>
                <a:highlight>
                  <a:srgbClr val="FFFFFF"/>
                </a:highlight>
              </a:rPr>
              <a:t> is a method that tries to address this problem. Using domain adaptation, </a:t>
            </a:r>
            <a:r>
              <a:rPr lang="en-GB" sz="1350">
                <a:solidFill>
                  <a:srgbClr val="9900FF"/>
                </a:solidFill>
                <a:highlight>
                  <a:srgbClr val="FFFFFF"/>
                </a:highlight>
              </a:rPr>
              <a:t>a model trained on one dataset does not need to be re-trained on a new dataset</a:t>
            </a:r>
            <a:r>
              <a:rPr lang="en-GB" sz="1350">
                <a:solidFill>
                  <a:srgbClr val="060913"/>
                </a:solidFill>
                <a:highlight>
                  <a:srgbClr val="FFFFFF"/>
                </a:highlight>
              </a:rPr>
              <a:t>. Instead, the pre-trained model can be adjusted to give optimal performance on this new data. This saves a lot of computational resources, and in techniques like unsupervised domain adaptations, the new data does not need to be labeled.</a:t>
            </a:r>
            <a:endParaRPr sz="1350">
              <a:solidFill>
                <a:srgbClr val="06091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6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Definition</a:t>
            </a:r>
            <a:endParaRPr/>
          </a:p>
        </p:txBody>
      </p:sp>
      <p:sp>
        <p:nvSpPr>
          <p:cNvPr id="140" name="Google Shape;140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350">
                <a:solidFill>
                  <a:srgbClr val="060913"/>
                </a:solidFill>
                <a:highlight>
                  <a:srgbClr val="FFFFFF"/>
                </a:highlight>
              </a:rPr>
              <a:t>Domain Adaptation is a technique to improve the performance of a model on a target domain containing insufficient annotated data by using the knowledge learned by the model from another related domain with adequate labeled data.</a:t>
            </a:r>
            <a:endParaRPr/>
          </a:p>
        </p:txBody>
      </p:sp>
      <p:pic>
        <p:nvPicPr>
          <p:cNvPr id="141" name="Google Shape;141;p25"/>
          <p:cNvPicPr preferRelativeResize="0"/>
          <p:nvPr/>
        </p:nvPicPr>
        <p:blipFill rotWithShape="1">
          <a:blip r:embed="rId3">
            <a:alphaModFix/>
          </a:blip>
          <a:srcRect b="10144" l="0" r="0" t="0"/>
          <a:stretch/>
        </p:blipFill>
        <p:spPr>
          <a:xfrm>
            <a:off x="1060150" y="1949100"/>
            <a:ext cx="7023699" cy="303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Simple</a:t>
            </a:r>
            <a:r>
              <a:rPr lang="en-GB"/>
              <a:t> example of domain adaptation </a:t>
            </a:r>
            <a:endParaRPr/>
          </a:p>
        </p:txBody>
      </p:sp>
      <p:sp>
        <p:nvSpPr>
          <p:cNvPr id="147" name="Google Shape;14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925" y="1555338"/>
            <a:ext cx="8334375" cy="244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obster"/>
                <a:ea typeface="Lobster"/>
                <a:cs typeface="Lobster"/>
                <a:sym typeface="Lobster"/>
              </a:rPr>
              <a:t>                                                        </a:t>
            </a:r>
            <a:endParaRPr>
              <a:latin typeface="Lobster"/>
              <a:ea typeface="Lobster"/>
              <a:cs typeface="Lobster"/>
              <a:sym typeface="Lobster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A86E8"/>
              </a:solidFill>
              <a:latin typeface="Lobster"/>
              <a:ea typeface="Lobster"/>
              <a:cs typeface="Lobster"/>
              <a:sym typeface="Lobster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4A86E8"/>
                </a:solidFill>
                <a:latin typeface="Lobster"/>
                <a:ea typeface="Lobster"/>
                <a:cs typeface="Lobster"/>
                <a:sym typeface="Lobster"/>
              </a:rPr>
              <a:t>Thank you Everyone!!!</a:t>
            </a:r>
            <a:endParaRPr>
              <a:solidFill>
                <a:srgbClr val="4A86E8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325" y="445025"/>
            <a:ext cx="5143501" cy="435232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483725" y="1056100"/>
            <a:ext cx="1421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>
                <a:solidFill>
                  <a:srgbClr val="674EA7"/>
                </a:solidFill>
                <a:latin typeface="Georgia"/>
                <a:ea typeface="Georgia"/>
                <a:cs typeface="Georgia"/>
                <a:sym typeface="Georgia"/>
              </a:rPr>
              <a:t>VAE in </a:t>
            </a:r>
            <a:r>
              <a:rPr b="1" i="1" lang="en-GB">
                <a:solidFill>
                  <a:srgbClr val="674EA7"/>
                </a:solidFill>
                <a:latin typeface="Georgia"/>
                <a:ea typeface="Georgia"/>
                <a:cs typeface="Georgia"/>
                <a:sym typeface="Georgia"/>
              </a:rPr>
              <a:t>nutshell</a:t>
            </a:r>
            <a:endParaRPr b="1" i="1">
              <a:solidFill>
                <a:srgbClr val="674EA7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Difference between autoencoder and variational autoencoder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b="1" lang="en-GB" sz="3000">
                <a:solidFill>
                  <a:srgbClr val="4A86E8"/>
                </a:solidFill>
                <a:highlight>
                  <a:srgbClr val="FFFFFF"/>
                </a:highlight>
              </a:rPr>
              <a:t>Autoencoder (AE)</a:t>
            </a:r>
            <a:endParaRPr b="1" sz="3000">
              <a:solidFill>
                <a:srgbClr val="4A86E8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-GB" sz="3000">
                <a:solidFill>
                  <a:srgbClr val="292929"/>
                </a:solidFill>
                <a:highlight>
                  <a:srgbClr val="FFFFFF"/>
                </a:highlight>
              </a:rPr>
              <a:t>· Used to generate a compressed transformation of input in a latent space</a:t>
            </a:r>
            <a:endParaRPr sz="30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-GB" sz="3000">
                <a:solidFill>
                  <a:srgbClr val="292929"/>
                </a:solidFill>
                <a:highlight>
                  <a:srgbClr val="FFFFFF"/>
                </a:highlight>
              </a:rPr>
              <a:t>· The latent variable</a:t>
            </a:r>
            <a:r>
              <a:rPr lang="en-GB" sz="3000">
                <a:solidFill>
                  <a:srgbClr val="FF0000"/>
                </a:solidFill>
                <a:highlight>
                  <a:srgbClr val="FFFFFF"/>
                </a:highlight>
              </a:rPr>
              <a:t> is not regularized</a:t>
            </a:r>
            <a:endParaRPr sz="3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-GB" sz="3000">
                <a:solidFill>
                  <a:srgbClr val="292929"/>
                </a:solidFill>
                <a:highlight>
                  <a:srgbClr val="FFFFFF"/>
                </a:highlight>
              </a:rPr>
              <a:t>· </a:t>
            </a:r>
            <a:r>
              <a:rPr lang="en-GB" sz="3000">
                <a:solidFill>
                  <a:srgbClr val="FF0000"/>
                </a:solidFill>
                <a:highlight>
                  <a:srgbClr val="FFFFFF"/>
                </a:highlight>
              </a:rPr>
              <a:t>Picking a random latent variable will generate garbage output</a:t>
            </a:r>
            <a:endParaRPr sz="3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-GB" sz="3000">
                <a:solidFill>
                  <a:srgbClr val="292929"/>
                </a:solidFill>
                <a:highlight>
                  <a:srgbClr val="FFFFFF"/>
                </a:highlight>
              </a:rPr>
              <a:t>· The latent variable has a </a:t>
            </a:r>
            <a:r>
              <a:rPr lang="en-GB" sz="3000">
                <a:solidFill>
                  <a:srgbClr val="FF0000"/>
                </a:solidFill>
                <a:highlight>
                  <a:srgbClr val="FFFFFF"/>
                </a:highlight>
              </a:rPr>
              <a:t>discontinuity</a:t>
            </a:r>
            <a:endParaRPr sz="3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-GB" sz="3000">
                <a:solidFill>
                  <a:srgbClr val="292929"/>
                </a:solidFill>
                <a:highlight>
                  <a:srgbClr val="FFFFFF"/>
                </a:highlight>
              </a:rPr>
              <a:t>· Latent variable is </a:t>
            </a:r>
            <a:r>
              <a:rPr lang="en-GB" sz="3000">
                <a:solidFill>
                  <a:srgbClr val="FF0000"/>
                </a:solidFill>
                <a:highlight>
                  <a:srgbClr val="FFFFFF"/>
                </a:highlight>
              </a:rPr>
              <a:t>deterministic values</a:t>
            </a:r>
            <a:endParaRPr sz="3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-GB" sz="3000">
                <a:solidFill>
                  <a:srgbClr val="292929"/>
                </a:solidFill>
                <a:highlight>
                  <a:srgbClr val="FFFFFF"/>
                </a:highlight>
              </a:rPr>
              <a:t>· The</a:t>
            </a:r>
            <a:r>
              <a:rPr lang="en-GB" sz="3000">
                <a:solidFill>
                  <a:srgbClr val="FF0000"/>
                </a:solidFill>
                <a:highlight>
                  <a:srgbClr val="FFFFFF"/>
                </a:highlight>
              </a:rPr>
              <a:t> latent space lacks the generative capability</a:t>
            </a:r>
            <a:endParaRPr sz="3000">
              <a:solidFill>
                <a:srgbClr val="FF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b="1" lang="en-GB" sz="3000">
                <a:solidFill>
                  <a:srgbClr val="4A86E8"/>
                </a:solidFill>
                <a:highlight>
                  <a:srgbClr val="FFFFFF"/>
                </a:highlight>
              </a:rPr>
              <a:t>Variational Autoencoder (VAE)</a:t>
            </a:r>
            <a:endParaRPr b="1" sz="3000">
              <a:solidFill>
                <a:srgbClr val="4A86E8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-GB" sz="3000">
                <a:solidFill>
                  <a:srgbClr val="292929"/>
                </a:solidFill>
                <a:highlight>
                  <a:srgbClr val="FFFFFF"/>
                </a:highlight>
              </a:rPr>
              <a:t>· Enforces conditions on the latent variable to be the unit norm</a:t>
            </a:r>
            <a:endParaRPr sz="30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-GB" sz="3000">
                <a:solidFill>
                  <a:srgbClr val="292929"/>
                </a:solidFill>
                <a:highlight>
                  <a:srgbClr val="FFFFFF"/>
                </a:highlight>
              </a:rPr>
              <a:t>· </a:t>
            </a:r>
            <a:r>
              <a:rPr lang="en-GB" sz="3000">
                <a:solidFill>
                  <a:srgbClr val="6AA84F"/>
                </a:solidFill>
                <a:highlight>
                  <a:srgbClr val="FFFFFF"/>
                </a:highlight>
              </a:rPr>
              <a:t>The latent variable in the compressed form is mean and variance</a:t>
            </a:r>
            <a:endParaRPr sz="3000">
              <a:solidFill>
                <a:srgbClr val="6AA84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-GB" sz="3000">
                <a:solidFill>
                  <a:srgbClr val="292929"/>
                </a:solidFill>
                <a:highlight>
                  <a:srgbClr val="FFFFFF"/>
                </a:highlight>
              </a:rPr>
              <a:t>· The latent variable is </a:t>
            </a:r>
            <a:r>
              <a:rPr lang="en-GB" sz="3000">
                <a:solidFill>
                  <a:srgbClr val="6AA84F"/>
                </a:solidFill>
                <a:highlight>
                  <a:srgbClr val="FFFFFF"/>
                </a:highlight>
              </a:rPr>
              <a:t>smooth and continuous</a:t>
            </a:r>
            <a:endParaRPr sz="3000">
              <a:solidFill>
                <a:srgbClr val="6AA84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-GB" sz="3000">
                <a:solidFill>
                  <a:srgbClr val="292929"/>
                </a:solidFill>
                <a:highlight>
                  <a:srgbClr val="FFFFFF"/>
                </a:highlight>
              </a:rPr>
              <a:t>· </a:t>
            </a:r>
            <a:r>
              <a:rPr lang="en-GB" sz="3000">
                <a:solidFill>
                  <a:srgbClr val="6AA84F"/>
                </a:solidFill>
                <a:highlight>
                  <a:srgbClr val="FFFFFF"/>
                </a:highlight>
              </a:rPr>
              <a:t>A random value of latent variable generates meaningful output at the decoder</a:t>
            </a:r>
            <a:endParaRPr sz="3000">
              <a:solidFill>
                <a:srgbClr val="6AA84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-GB" sz="3000">
                <a:solidFill>
                  <a:srgbClr val="292929"/>
                </a:solidFill>
                <a:highlight>
                  <a:srgbClr val="FFFFFF"/>
                </a:highlight>
              </a:rPr>
              <a:t>· The input of the decoder is stochastic and is sampled from a gaussian with mean and variance of the output of the encoder.</a:t>
            </a:r>
            <a:endParaRPr sz="30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-GB" sz="3000">
                <a:solidFill>
                  <a:srgbClr val="292929"/>
                </a:solidFill>
                <a:highlight>
                  <a:srgbClr val="FFFFFF"/>
                </a:highlight>
              </a:rPr>
              <a:t>· </a:t>
            </a:r>
            <a:r>
              <a:rPr lang="en-GB" sz="3000">
                <a:solidFill>
                  <a:srgbClr val="6AA84F"/>
                </a:solidFill>
                <a:highlight>
                  <a:srgbClr val="FFFFFF"/>
                </a:highlight>
              </a:rPr>
              <a:t>Regularized </a:t>
            </a:r>
            <a:r>
              <a:rPr lang="en-GB" sz="3000">
                <a:solidFill>
                  <a:srgbClr val="292929"/>
                </a:solidFill>
                <a:highlight>
                  <a:srgbClr val="FFFFFF"/>
                </a:highlight>
              </a:rPr>
              <a:t>latent space</a:t>
            </a:r>
            <a:endParaRPr sz="30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-GB" sz="3000">
                <a:solidFill>
                  <a:srgbClr val="292929"/>
                </a:solidFill>
                <a:highlight>
                  <a:srgbClr val="FFFFFF"/>
                </a:highlight>
              </a:rPr>
              <a:t>· The </a:t>
            </a:r>
            <a:r>
              <a:rPr lang="en-GB" sz="3000">
                <a:solidFill>
                  <a:srgbClr val="6AA84F"/>
                </a:solidFill>
                <a:highlight>
                  <a:srgbClr val="FFFFFF"/>
                </a:highlight>
              </a:rPr>
              <a:t>latent space has generative capabilities</a:t>
            </a:r>
            <a:r>
              <a:rPr lang="en-GB" sz="3000">
                <a:solidFill>
                  <a:srgbClr val="292929"/>
                </a:solidFill>
                <a:highlight>
                  <a:srgbClr val="FFFFFF"/>
                </a:highlight>
              </a:rPr>
              <a:t>.</a:t>
            </a:r>
            <a:endParaRPr sz="3000">
              <a:solidFill>
                <a:srgbClr val="2929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 txBox="1"/>
          <p:nvPr/>
        </p:nvSpPr>
        <p:spPr>
          <a:xfrm>
            <a:off x="5782150" y="3993625"/>
            <a:ext cx="29307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2"/>
                </a:solidFill>
              </a:rPr>
              <a:t>Variational autoencoder Latent space visualization :              </a:t>
            </a:r>
            <a:r>
              <a:rPr lang="en-GB">
                <a:solidFill>
                  <a:schemeClr val="accent1"/>
                </a:solidFill>
              </a:rPr>
              <a:t>https://youtu.be/sV2FOdGqlX0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7225" y="844950"/>
            <a:ext cx="4866776" cy="295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Block diagram of VAE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975" y="1228150"/>
            <a:ext cx="6368900" cy="326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Reparameterization in VAE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The latent vector is sampled from the encoder-generated distribution before feeding it to the decoder. This </a:t>
            </a:r>
            <a:r>
              <a:rPr lang="en-GB" sz="1200" u="sng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random sampling</a:t>
            </a:r>
            <a:r>
              <a:rPr lang="en-GB" sz="12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makes it </a:t>
            </a:r>
            <a:r>
              <a:rPr lang="en-GB" sz="1200">
                <a:solidFill>
                  <a:srgbClr val="FF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difficult</a:t>
            </a:r>
            <a:r>
              <a:rPr lang="en-GB" sz="12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for backpropagation to happen for the encoder since we can’t trace back errors due to this random sampling. </a:t>
            </a:r>
            <a:endParaRPr sz="12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2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Hence </a:t>
            </a:r>
            <a:r>
              <a:rPr b="1" lang="en-GB" sz="12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reparameterization trick</a:t>
            </a:r>
            <a:r>
              <a:rPr lang="en-GB" sz="12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is used to model the sampling process which  remove the randomness and makes it possible for the errors to propagate through the network. </a:t>
            </a:r>
            <a:r>
              <a:rPr lang="en-GB" sz="1200">
                <a:solidFill>
                  <a:schemeClr val="dk1"/>
                </a:solidFill>
              </a:rPr>
              <a:t>If </a:t>
            </a:r>
            <a:r>
              <a:rPr i="1" lang="en-GB" sz="1200">
                <a:solidFill>
                  <a:schemeClr val="dk1"/>
                </a:solidFill>
              </a:rPr>
              <a:t>z</a:t>
            </a:r>
            <a:r>
              <a:rPr lang="en-GB" sz="1200">
                <a:solidFill>
                  <a:schemeClr val="dk1"/>
                </a:solidFill>
              </a:rPr>
              <a:t> is </a:t>
            </a:r>
            <a:r>
              <a:rPr lang="en-GB" sz="1200">
                <a:solidFill>
                  <a:srgbClr val="3B3B3B"/>
                </a:solidFill>
              </a:rPr>
              <a:t>N(μ(x_i ), Σ(x_i ))</a:t>
            </a:r>
            <a:r>
              <a:rPr lang="en-GB" sz="1200">
                <a:solidFill>
                  <a:schemeClr val="dk1"/>
                </a:solidFill>
              </a:rPr>
              <a:t>, then we can sample </a:t>
            </a:r>
            <a:r>
              <a:rPr i="1" lang="en-GB" sz="1200">
                <a:solidFill>
                  <a:schemeClr val="dk1"/>
                </a:solidFill>
              </a:rPr>
              <a:t>z </a:t>
            </a:r>
            <a:r>
              <a:rPr lang="en-GB" sz="1200">
                <a:solidFill>
                  <a:schemeClr val="dk1"/>
                </a:solidFill>
              </a:rPr>
              <a:t>using            </a:t>
            </a:r>
            <a:r>
              <a:rPr lang="en-GB" sz="1200">
                <a:solidFill>
                  <a:srgbClr val="3B3B3B"/>
                </a:solidFill>
              </a:rPr>
              <a:t>z=μ(x_i )+√(Σ(x_i))  ϵ</a:t>
            </a:r>
            <a:r>
              <a:rPr lang="en-GB" sz="1200">
                <a:solidFill>
                  <a:schemeClr val="dk1"/>
                </a:solidFill>
              </a:rPr>
              <a:t>, where ϵ is </a:t>
            </a:r>
            <a:r>
              <a:rPr i="1" lang="en-GB" sz="1200">
                <a:solidFill>
                  <a:schemeClr val="dk1"/>
                </a:solidFill>
              </a:rPr>
              <a:t>N</a:t>
            </a:r>
            <a:r>
              <a:rPr lang="en-GB" sz="1200">
                <a:solidFill>
                  <a:schemeClr val="dk1"/>
                </a:solidFill>
              </a:rPr>
              <a:t>(0,1).  So we can draw samples from </a:t>
            </a:r>
            <a:r>
              <a:rPr i="1" lang="en-GB" sz="1200">
                <a:solidFill>
                  <a:schemeClr val="dk1"/>
                </a:solidFill>
              </a:rPr>
              <a:t>N</a:t>
            </a:r>
            <a:r>
              <a:rPr lang="en-GB" sz="1200">
                <a:solidFill>
                  <a:schemeClr val="dk1"/>
                </a:solidFill>
              </a:rPr>
              <a:t>(0,1), which doesn’t depend on the parameters.</a:t>
            </a:r>
            <a:endParaRPr sz="1200"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7088" y="2770275"/>
            <a:ext cx="5269826" cy="210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With and </a:t>
            </a:r>
            <a:r>
              <a:rPr lang="en-GB"/>
              <a:t>without</a:t>
            </a:r>
            <a:r>
              <a:rPr lang="en-GB"/>
              <a:t> reparameterization diagram</a:t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8775" y="1860400"/>
            <a:ext cx="4528874" cy="217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250" y="1518175"/>
            <a:ext cx="4292249" cy="27752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/>
        </p:nvSpPr>
        <p:spPr>
          <a:xfrm>
            <a:off x="974550" y="4430625"/>
            <a:ext cx="219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With reparameterization</a:t>
            </a:r>
            <a:endParaRPr/>
          </a:p>
        </p:txBody>
      </p:sp>
      <p:sp>
        <p:nvSpPr>
          <p:cNvPr id="92" name="Google Shape;92;p18"/>
          <p:cNvSpPr txBox="1"/>
          <p:nvPr/>
        </p:nvSpPr>
        <p:spPr>
          <a:xfrm>
            <a:off x="5575625" y="42934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With reparameterization</a:t>
            </a:r>
            <a:endParaRPr/>
          </a:p>
        </p:txBody>
      </p:sp>
      <p:sp>
        <p:nvSpPr>
          <p:cNvPr id="93" name="Google Shape;93;p18"/>
          <p:cNvSpPr txBox="1"/>
          <p:nvPr/>
        </p:nvSpPr>
        <p:spPr>
          <a:xfrm>
            <a:off x="857250" y="1028700"/>
            <a:ext cx="422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m=mean,s=std,N(0,I) =normal distribution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483150" y="1631350"/>
            <a:ext cx="8520600" cy="23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https://youtu.be/YV9D3TWY5Zo</a:t>
            </a:r>
            <a:r>
              <a:rPr lang="en-GB"/>
              <a:t>  —-VAE (17min video, watch this video and note down important points)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709250" y="1053225"/>
            <a:ext cx="8520600" cy="26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20"/>
          <p:cNvPicPr preferRelativeResize="0"/>
          <p:nvPr/>
        </p:nvPicPr>
        <p:blipFill rotWithShape="1">
          <a:blip r:embed="rId3">
            <a:alphaModFix/>
          </a:blip>
          <a:srcRect b="8734" l="0" r="0" t="0"/>
          <a:stretch/>
        </p:blipFill>
        <p:spPr>
          <a:xfrm>
            <a:off x="709250" y="665200"/>
            <a:ext cx="6193849" cy="3184924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 txBox="1"/>
          <p:nvPr/>
        </p:nvSpPr>
        <p:spPr>
          <a:xfrm>
            <a:off x="2761250" y="4801875"/>
            <a:ext cx="1810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0"/>
          <p:cNvSpPr txBox="1"/>
          <p:nvPr/>
        </p:nvSpPr>
        <p:spPr>
          <a:xfrm>
            <a:off x="1118925" y="469225"/>
            <a:ext cx="5919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VAE steps/Algorithm</a:t>
            </a:r>
            <a:endParaRPr sz="2000"/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8937" y="4234075"/>
            <a:ext cx="956522" cy="31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0"/>
          <p:cNvSpPr txBox="1"/>
          <p:nvPr/>
        </p:nvSpPr>
        <p:spPr>
          <a:xfrm>
            <a:off x="2054975" y="4165950"/>
            <a:ext cx="5919600" cy="7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2"/>
                </a:solidFill>
              </a:rPr>
              <a:t>=probability of code/latent vector output(z) given input xi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200">
                <a:solidFill>
                  <a:schemeClr val="dk2"/>
                </a:solidFill>
              </a:rPr>
              <a:t>=</a:t>
            </a:r>
            <a:r>
              <a:rPr lang="en-GB" sz="1200">
                <a:solidFill>
                  <a:schemeClr val="dk2"/>
                </a:solidFill>
              </a:rPr>
              <a:t>probability of reconstructed output(x) at decoder given latent  vector (z)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08488" y="4589600"/>
            <a:ext cx="977397" cy="25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11700" y="721900"/>
            <a:ext cx="8520600" cy="38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 u="sng">
                <a:solidFill>
                  <a:schemeClr val="dk1"/>
                </a:solidFill>
              </a:rPr>
              <a:t>Purpose of different z in VAE</a:t>
            </a:r>
            <a:endParaRPr b="1" sz="1400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chemeClr val="dk1"/>
                </a:solidFill>
              </a:rPr>
              <a:t>From this example you can see that long hair is added to all the images, which means </a:t>
            </a:r>
            <a:r>
              <a:rPr b="1" lang="en-GB" sz="1400">
                <a:solidFill>
                  <a:schemeClr val="dk1"/>
                </a:solidFill>
              </a:rPr>
              <a:t>this sampled z </a:t>
            </a:r>
            <a:r>
              <a:rPr lang="en-GB" sz="1400">
                <a:solidFill>
                  <a:schemeClr val="dk1"/>
                </a:solidFill>
              </a:rPr>
              <a:t>has the property to </a:t>
            </a:r>
            <a:r>
              <a:rPr b="1" lang="en-GB" sz="1400">
                <a:solidFill>
                  <a:schemeClr val="dk1"/>
                </a:solidFill>
              </a:rPr>
              <a:t>add long hair to the image</a:t>
            </a:r>
            <a:r>
              <a:rPr lang="en-GB" sz="1400">
                <a:solidFill>
                  <a:schemeClr val="dk1"/>
                </a:solidFill>
              </a:rPr>
              <a:t>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6AA84F"/>
                </a:solidFill>
              </a:rPr>
              <a:t>Similarly different sampled z vector add different properties to the image.</a:t>
            </a:r>
            <a:endParaRPr>
              <a:solidFill>
                <a:srgbClr val="6AA84F"/>
              </a:solidFill>
            </a:endParaRPr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2212" y="2128150"/>
            <a:ext cx="2100626" cy="1735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